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EF7A7D1-CDF0-40BF-9F98-03AF905F0EBF}" type="datetimeFigureOut">
              <a:rPr lang="en-US" smtClean="0"/>
              <a:t>22-Jan-18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F9D3C4-7513-4CDF-97FD-BC976A81E89A}" type="slidenum">
              <a:rPr lang="en-US" smtClean="0"/>
              <a:t>‹#›</a:t>
            </a:fld>
            <a:endParaRPr lang="en-US"/>
          </a:p>
        </p:txBody>
      </p:sp>
    </p:spTree>
    <p:extLst>
      <p:ext uri="{BB962C8B-B14F-4D97-AF65-F5344CB8AC3E}">
        <p14:creationId xmlns:p14="http://schemas.microsoft.com/office/powerpoint/2010/main" val="42644348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It also means that theory of market states that whenever there is a high market demand, the market supply should also be increased so that market equilibrium may be achieved. </a:t>
            </a:r>
          </a:p>
          <a:p>
            <a:endParaRPr lang="en-US" dirty="0"/>
          </a:p>
        </p:txBody>
      </p:sp>
      <p:sp>
        <p:nvSpPr>
          <p:cNvPr id="4" name="Slide Number Placeholder 3"/>
          <p:cNvSpPr>
            <a:spLocks noGrp="1"/>
          </p:cNvSpPr>
          <p:nvPr>
            <p:ph type="sldNum" sz="quarter" idx="10"/>
          </p:nvPr>
        </p:nvSpPr>
        <p:spPr/>
        <p:txBody>
          <a:bodyPr/>
          <a:lstStyle/>
          <a:p>
            <a:fld id="{23F9D3C4-7513-4CDF-97FD-BC976A81E89A}" type="slidenum">
              <a:rPr lang="en-US" smtClean="0"/>
              <a:t>2</a:t>
            </a:fld>
            <a:endParaRPr lang="en-US"/>
          </a:p>
        </p:txBody>
      </p:sp>
    </p:spTree>
    <p:extLst>
      <p:ext uri="{BB962C8B-B14F-4D97-AF65-F5344CB8AC3E}">
        <p14:creationId xmlns:p14="http://schemas.microsoft.com/office/powerpoint/2010/main" val="10289952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above graph shows the theory of supply and demand whereby the price increases with the increase in supply. </a:t>
            </a:r>
          </a:p>
          <a:p>
            <a:endParaRPr lang="en-US" dirty="0"/>
          </a:p>
        </p:txBody>
      </p:sp>
      <p:sp>
        <p:nvSpPr>
          <p:cNvPr id="4" name="Slide Number Placeholder 3"/>
          <p:cNvSpPr>
            <a:spLocks noGrp="1"/>
          </p:cNvSpPr>
          <p:nvPr>
            <p:ph type="sldNum" sz="quarter" idx="10"/>
          </p:nvPr>
        </p:nvSpPr>
        <p:spPr/>
        <p:txBody>
          <a:bodyPr/>
          <a:lstStyle/>
          <a:p>
            <a:fld id="{23F9D3C4-7513-4CDF-97FD-BC976A81E89A}" type="slidenum">
              <a:rPr lang="en-US" smtClean="0"/>
              <a:t>4</a:t>
            </a:fld>
            <a:endParaRPr lang="en-US"/>
          </a:p>
        </p:txBody>
      </p:sp>
    </p:spTree>
    <p:extLst>
      <p:ext uri="{BB962C8B-B14F-4D97-AF65-F5344CB8AC3E}">
        <p14:creationId xmlns:p14="http://schemas.microsoft.com/office/powerpoint/2010/main" val="5134807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When the availability of a product increases; its demand drops as well as its equilibrium price. </a:t>
            </a:r>
          </a:p>
          <a:p>
            <a:r>
              <a:rPr lang="en-US" sz="1200" kern="1200" dirty="0" smtClean="0">
                <a:solidFill>
                  <a:schemeClr val="tx1"/>
                </a:solidFill>
                <a:effectLst/>
                <a:latin typeface="+mn-lt"/>
                <a:ea typeface="+mn-ea"/>
                <a:cs typeface="+mn-cs"/>
              </a:rPr>
              <a:t>Therefore, the less available a product is, the more its prices increase as well as its demand. </a:t>
            </a:r>
          </a:p>
          <a:p>
            <a:endParaRPr lang="en-US" dirty="0"/>
          </a:p>
        </p:txBody>
      </p:sp>
      <p:sp>
        <p:nvSpPr>
          <p:cNvPr id="4" name="Slide Number Placeholder 3"/>
          <p:cNvSpPr>
            <a:spLocks noGrp="1"/>
          </p:cNvSpPr>
          <p:nvPr>
            <p:ph type="sldNum" sz="quarter" idx="10"/>
          </p:nvPr>
        </p:nvSpPr>
        <p:spPr/>
        <p:txBody>
          <a:bodyPr/>
          <a:lstStyle/>
          <a:p>
            <a:fld id="{23F9D3C4-7513-4CDF-97FD-BC976A81E89A}" type="slidenum">
              <a:rPr lang="en-US" smtClean="0"/>
              <a:t>5</a:t>
            </a:fld>
            <a:endParaRPr lang="en-US"/>
          </a:p>
        </p:txBody>
      </p:sp>
    </p:spTree>
    <p:extLst>
      <p:ext uri="{BB962C8B-B14F-4D97-AF65-F5344CB8AC3E}">
        <p14:creationId xmlns:p14="http://schemas.microsoft.com/office/powerpoint/2010/main" val="20262455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For instance, if the prices of a particular product increase, consumer demand is likely to drop because most customers prefer to increase their demand when prices are low (Riley, 2015).</a:t>
            </a:r>
          </a:p>
        </p:txBody>
      </p:sp>
      <p:sp>
        <p:nvSpPr>
          <p:cNvPr id="4" name="Slide Number Placeholder 3"/>
          <p:cNvSpPr>
            <a:spLocks noGrp="1"/>
          </p:cNvSpPr>
          <p:nvPr>
            <p:ph type="sldNum" sz="quarter" idx="10"/>
          </p:nvPr>
        </p:nvSpPr>
        <p:spPr/>
        <p:txBody>
          <a:bodyPr/>
          <a:lstStyle/>
          <a:p>
            <a:fld id="{23F9D3C4-7513-4CDF-97FD-BC976A81E89A}" type="slidenum">
              <a:rPr lang="en-US" smtClean="0"/>
              <a:t>6</a:t>
            </a:fld>
            <a:endParaRPr lang="en-US"/>
          </a:p>
        </p:txBody>
      </p:sp>
    </p:spTree>
    <p:extLst>
      <p:ext uri="{BB962C8B-B14F-4D97-AF65-F5344CB8AC3E}">
        <p14:creationId xmlns:p14="http://schemas.microsoft.com/office/powerpoint/2010/main" val="25532955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supply theory is basically explained further by use of a supply curve which shows how the price of a product affects its supply.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23F9D3C4-7513-4CDF-97FD-BC976A81E89A}" type="slidenum">
              <a:rPr lang="en-US" smtClean="0"/>
              <a:t>7</a:t>
            </a:fld>
            <a:endParaRPr lang="en-US"/>
          </a:p>
        </p:txBody>
      </p:sp>
    </p:spTree>
    <p:extLst>
      <p:ext uri="{BB962C8B-B14F-4D97-AF65-F5344CB8AC3E}">
        <p14:creationId xmlns:p14="http://schemas.microsoft.com/office/powerpoint/2010/main" val="21883038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 For example, increase in supply of a certain product leads to increase in its price and quantity. </a:t>
            </a:r>
          </a:p>
          <a:p>
            <a:endParaRPr lang="en-US" dirty="0"/>
          </a:p>
        </p:txBody>
      </p:sp>
      <p:sp>
        <p:nvSpPr>
          <p:cNvPr id="4" name="Slide Number Placeholder 3"/>
          <p:cNvSpPr>
            <a:spLocks noGrp="1"/>
          </p:cNvSpPr>
          <p:nvPr>
            <p:ph type="sldNum" sz="quarter" idx="10"/>
          </p:nvPr>
        </p:nvSpPr>
        <p:spPr/>
        <p:txBody>
          <a:bodyPr/>
          <a:lstStyle/>
          <a:p>
            <a:fld id="{23F9D3C4-7513-4CDF-97FD-BC976A81E89A}" type="slidenum">
              <a:rPr lang="en-US" smtClean="0"/>
              <a:t>8</a:t>
            </a:fld>
            <a:endParaRPr lang="en-US"/>
          </a:p>
        </p:txBody>
      </p:sp>
    </p:spTree>
    <p:extLst>
      <p:ext uri="{BB962C8B-B14F-4D97-AF65-F5344CB8AC3E}">
        <p14:creationId xmlns:p14="http://schemas.microsoft.com/office/powerpoint/2010/main" val="18043976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On the other hand, a decrease in supply means that there is less demand in the market and this leads to low production hence reducing the quantity for a product in the market (</a:t>
            </a:r>
            <a:r>
              <a:rPr lang="en-US" sz="1200" kern="1200" dirty="0" err="1" smtClean="0">
                <a:solidFill>
                  <a:schemeClr val="tx1"/>
                </a:solidFill>
                <a:effectLst/>
                <a:latin typeface="+mn-lt"/>
                <a:ea typeface="+mn-ea"/>
                <a:cs typeface="+mn-cs"/>
              </a:rPr>
              <a:t>Shailes</a:t>
            </a:r>
            <a:r>
              <a:rPr lang="en-US" sz="1200" kern="1200" dirty="0" smtClean="0">
                <a:solidFill>
                  <a:schemeClr val="tx1"/>
                </a:solidFill>
                <a:effectLst/>
                <a:latin typeface="+mn-lt"/>
                <a:ea typeface="+mn-ea"/>
                <a:cs typeface="+mn-cs"/>
              </a:rPr>
              <a:t>, 2018). </a:t>
            </a:r>
          </a:p>
          <a:p>
            <a:endParaRPr lang="en-US" dirty="0"/>
          </a:p>
        </p:txBody>
      </p:sp>
      <p:sp>
        <p:nvSpPr>
          <p:cNvPr id="4" name="Slide Number Placeholder 3"/>
          <p:cNvSpPr>
            <a:spLocks noGrp="1"/>
          </p:cNvSpPr>
          <p:nvPr>
            <p:ph type="sldNum" sz="quarter" idx="10"/>
          </p:nvPr>
        </p:nvSpPr>
        <p:spPr/>
        <p:txBody>
          <a:bodyPr/>
          <a:lstStyle/>
          <a:p>
            <a:fld id="{23F9D3C4-7513-4CDF-97FD-BC976A81E89A}" type="slidenum">
              <a:rPr lang="en-US" smtClean="0"/>
              <a:t>9</a:t>
            </a:fld>
            <a:endParaRPr lang="en-US"/>
          </a:p>
        </p:txBody>
      </p:sp>
    </p:spTree>
    <p:extLst>
      <p:ext uri="{BB962C8B-B14F-4D97-AF65-F5344CB8AC3E}">
        <p14:creationId xmlns:p14="http://schemas.microsoft.com/office/powerpoint/2010/main" val="24688861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Higher taxes also lead to a low supply of goods and services into the market because of the high cost of production.</a:t>
            </a:r>
          </a:p>
          <a:p>
            <a:endParaRPr lang="en-US" dirty="0"/>
          </a:p>
        </p:txBody>
      </p:sp>
      <p:sp>
        <p:nvSpPr>
          <p:cNvPr id="4" name="Slide Number Placeholder 3"/>
          <p:cNvSpPr>
            <a:spLocks noGrp="1"/>
          </p:cNvSpPr>
          <p:nvPr>
            <p:ph type="sldNum" sz="quarter" idx="10"/>
          </p:nvPr>
        </p:nvSpPr>
        <p:spPr/>
        <p:txBody>
          <a:bodyPr/>
          <a:lstStyle/>
          <a:p>
            <a:fld id="{23F9D3C4-7513-4CDF-97FD-BC976A81E89A}" type="slidenum">
              <a:rPr lang="en-US" smtClean="0"/>
              <a:t>11</a:t>
            </a:fld>
            <a:endParaRPr lang="en-US"/>
          </a:p>
        </p:txBody>
      </p:sp>
    </p:spTree>
    <p:extLst>
      <p:ext uri="{BB962C8B-B14F-4D97-AF65-F5344CB8AC3E}">
        <p14:creationId xmlns:p14="http://schemas.microsoft.com/office/powerpoint/2010/main" val="38933018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This leads to their termination as well as their freedom to enjoy free supply of products into the market. </a:t>
            </a:r>
          </a:p>
          <a:p>
            <a:endParaRPr lang="en-US" dirty="0"/>
          </a:p>
        </p:txBody>
      </p:sp>
      <p:sp>
        <p:nvSpPr>
          <p:cNvPr id="4" name="Slide Number Placeholder 3"/>
          <p:cNvSpPr>
            <a:spLocks noGrp="1"/>
          </p:cNvSpPr>
          <p:nvPr>
            <p:ph type="sldNum" sz="quarter" idx="10"/>
          </p:nvPr>
        </p:nvSpPr>
        <p:spPr/>
        <p:txBody>
          <a:bodyPr/>
          <a:lstStyle/>
          <a:p>
            <a:fld id="{23F9D3C4-7513-4CDF-97FD-BC976A81E89A}" type="slidenum">
              <a:rPr lang="en-US" smtClean="0"/>
              <a:t>13</a:t>
            </a:fld>
            <a:endParaRPr lang="en-US"/>
          </a:p>
        </p:txBody>
      </p:sp>
    </p:spTree>
    <p:extLst>
      <p:ext uri="{BB962C8B-B14F-4D97-AF65-F5344CB8AC3E}">
        <p14:creationId xmlns:p14="http://schemas.microsoft.com/office/powerpoint/2010/main" val="19000775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606F49D0-8321-452A-AF34-998B5CEBC191}" type="datetimeFigureOut">
              <a:rPr lang="en-US" smtClean="0"/>
              <a:t>22-Jan-18</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5A3F91FB-CDE1-49EA-8791-B2EE6ABBE914}" type="slidenum">
              <a:rPr lang="en-US" smtClean="0"/>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06F49D0-8321-452A-AF34-998B5CEBC191}" type="datetimeFigureOut">
              <a:rPr lang="en-US" smtClean="0"/>
              <a:t>22-Jan-18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3F91FB-CDE1-49EA-8791-B2EE6ABBE91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606F49D0-8321-452A-AF34-998B5CEBC191}" type="datetimeFigureOut">
              <a:rPr lang="en-US" smtClean="0"/>
              <a:t>22-Jan-18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5A3F91FB-CDE1-49EA-8791-B2EE6ABBE914}"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06F49D0-8321-452A-AF34-998B5CEBC191}" type="datetimeFigureOut">
              <a:rPr lang="en-US" smtClean="0"/>
              <a:t>22-Jan-18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3F91FB-CDE1-49EA-8791-B2EE6ABBE91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606F49D0-8321-452A-AF34-998B5CEBC191}" type="datetimeFigureOut">
              <a:rPr lang="en-US" smtClean="0"/>
              <a:t>22-Jan-18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A3F91FB-CDE1-49EA-8791-B2EE6ABBE91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06F49D0-8321-452A-AF34-998B5CEBC191}" type="datetimeFigureOut">
              <a:rPr lang="en-US" smtClean="0"/>
              <a:t>22-Jan-18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A3F91FB-CDE1-49EA-8791-B2EE6ABBE91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6F49D0-8321-452A-AF34-998B5CEBC191}" type="datetimeFigureOut">
              <a:rPr lang="en-US" smtClean="0"/>
              <a:t>22-Jan-18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A3F91FB-CDE1-49EA-8791-B2EE6ABBE91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06F49D0-8321-452A-AF34-998B5CEBC191}" type="datetimeFigureOut">
              <a:rPr lang="en-US" smtClean="0"/>
              <a:t>22-Jan-18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3F91FB-CDE1-49EA-8791-B2EE6ABBE91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06F49D0-8321-452A-AF34-998B5CEBC191}" type="datetimeFigureOut">
              <a:rPr lang="en-US" smtClean="0"/>
              <a:t>22-Jan-18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3F91FB-CDE1-49EA-8791-B2EE6ABBE914}"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06F49D0-8321-452A-AF34-998B5CEBC191}" type="datetimeFigureOut">
              <a:rPr lang="en-US" smtClean="0"/>
              <a:t>22-Jan-18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3F91FB-CDE1-49EA-8791-B2EE6ABBE91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06F49D0-8321-452A-AF34-998B5CEBC191}" type="datetimeFigureOut">
              <a:rPr lang="en-US" smtClean="0"/>
              <a:t>22-Jan-18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3F91FB-CDE1-49EA-8791-B2EE6ABBE91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606F49D0-8321-452A-AF34-998B5CEBC191}" type="datetimeFigureOut">
              <a:rPr lang="en-US" smtClean="0"/>
              <a:t>22-Jan-18</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5A3F91FB-CDE1-49EA-8791-B2EE6ABBE914}"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Supply and demand</a:t>
            </a:r>
            <a:endParaRPr lang="en-US" dirty="0"/>
          </a:p>
        </p:txBody>
      </p:sp>
      <p:sp>
        <p:nvSpPr>
          <p:cNvPr id="3" name="Subtitle 2"/>
          <p:cNvSpPr>
            <a:spLocks noGrp="1"/>
          </p:cNvSpPr>
          <p:nvPr>
            <p:ph type="subTitle" idx="1"/>
          </p:nvPr>
        </p:nvSpPr>
        <p:spPr/>
        <p:txBody>
          <a:bodyPr/>
          <a:lstStyle/>
          <a:p>
            <a:r>
              <a:rPr lang="en-US" dirty="0" smtClean="0"/>
              <a:t>Alfred Marshall</a:t>
            </a:r>
            <a:endParaRPr lang="en-US" dirty="0"/>
          </a:p>
        </p:txBody>
      </p:sp>
    </p:spTree>
    <p:extLst>
      <p:ext uri="{BB962C8B-B14F-4D97-AF65-F5344CB8AC3E}">
        <p14:creationId xmlns:p14="http://schemas.microsoft.com/office/powerpoint/2010/main" val="10004431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087562"/>
          </a:xfrm>
        </p:spPr>
        <p:txBody>
          <a:bodyPr>
            <a:normAutofit/>
          </a:bodyPr>
          <a:lstStyle/>
          <a:p>
            <a:r>
              <a:rPr lang="en-US" dirty="0">
                <a:effectLst/>
              </a:rPr>
              <a:t>Market Theory - Alfred Marshall (1842-1924) </a:t>
            </a:r>
            <a:br>
              <a:rPr lang="en-US" dirty="0">
                <a:effectLst/>
              </a:rPr>
            </a:br>
            <a:endParaRPr lang="en-US" dirty="0"/>
          </a:p>
        </p:txBody>
      </p:sp>
      <p:sp>
        <p:nvSpPr>
          <p:cNvPr id="3" name="Content Placeholder 2"/>
          <p:cNvSpPr>
            <a:spLocks noGrp="1"/>
          </p:cNvSpPr>
          <p:nvPr>
            <p:ph idx="1"/>
          </p:nvPr>
        </p:nvSpPr>
        <p:spPr>
          <a:xfrm>
            <a:off x="457200" y="1981200"/>
            <a:ext cx="8229600" cy="4328160"/>
          </a:xfrm>
        </p:spPr>
        <p:txBody>
          <a:bodyPr>
            <a:normAutofit fontScale="92500" lnSpcReduction="10000"/>
          </a:bodyPr>
          <a:lstStyle/>
          <a:p>
            <a:endParaRPr lang="en-US" dirty="0" smtClean="0"/>
          </a:p>
          <a:p>
            <a:r>
              <a:rPr lang="en-US" dirty="0" smtClean="0"/>
              <a:t>Supply </a:t>
            </a:r>
            <a:r>
              <a:rPr lang="en-US" dirty="0"/>
              <a:t>and demand according to Alfred Marshall (1942-1924) can be described as a model in economics which precisely determines the price of the goods and services in the market (</a:t>
            </a:r>
            <a:r>
              <a:rPr lang="en-US" dirty="0" err="1"/>
              <a:t>Kirzner</a:t>
            </a:r>
            <a:r>
              <a:rPr lang="en-US" dirty="0"/>
              <a:t>, 1963). </a:t>
            </a:r>
          </a:p>
          <a:p>
            <a:r>
              <a:rPr lang="en-US" dirty="0" smtClean="0"/>
              <a:t>This </a:t>
            </a:r>
            <a:r>
              <a:rPr lang="en-US" dirty="0"/>
              <a:t>works in conjunction with the theory of market which explains that market supply and market demand all are controlled by some specific factors which emanate from the supply and demand chains. </a:t>
            </a:r>
          </a:p>
          <a:p>
            <a:endParaRPr lang="en-US" dirty="0"/>
          </a:p>
        </p:txBody>
      </p:sp>
    </p:spTree>
    <p:extLst>
      <p:ext uri="{BB962C8B-B14F-4D97-AF65-F5344CB8AC3E}">
        <p14:creationId xmlns:p14="http://schemas.microsoft.com/office/powerpoint/2010/main" val="33192969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Additionally, supply and demand should work together to determine how the theory of market works and how the customers and suppliers should interact with each other. </a:t>
            </a:r>
          </a:p>
          <a:p>
            <a:r>
              <a:rPr lang="en-US" dirty="0"/>
              <a:t>There is also a conclusion that at all times the demand of goods and services in the market should not exceed the market supply as this will lead to a market deficiency which leads to disequilibrium (</a:t>
            </a:r>
            <a:r>
              <a:rPr lang="en-US" dirty="0" err="1"/>
              <a:t>Kirzner</a:t>
            </a:r>
            <a:r>
              <a:rPr lang="en-US" dirty="0"/>
              <a:t>, 1963). </a:t>
            </a:r>
          </a:p>
          <a:p>
            <a:endParaRPr lang="en-US" dirty="0"/>
          </a:p>
        </p:txBody>
      </p:sp>
    </p:spTree>
    <p:extLst>
      <p:ext uri="{BB962C8B-B14F-4D97-AF65-F5344CB8AC3E}">
        <p14:creationId xmlns:p14="http://schemas.microsoft.com/office/powerpoint/2010/main" val="42463309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rotWithShape="1">
          <a:blip r:embed="rId3"/>
          <a:srcRect l="-122" t="10722" r="60515" b="21226"/>
          <a:stretch/>
        </p:blipFill>
        <p:spPr bwMode="auto">
          <a:xfrm>
            <a:off x="2134889" y="1600200"/>
            <a:ext cx="4874222" cy="470852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3247447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468562"/>
          </a:xfrm>
        </p:spPr>
        <p:txBody>
          <a:bodyPr>
            <a:normAutofit fontScale="90000"/>
          </a:bodyPr>
          <a:lstStyle/>
          <a:p>
            <a:r>
              <a:rPr lang="en-US" dirty="0">
                <a:effectLst/>
              </a:rPr>
              <a:t>Demand Theory- Factors that cause Changes in Demand and Quantity demanded</a:t>
            </a:r>
            <a:br>
              <a:rPr lang="en-US" dirty="0">
                <a:effectLst/>
              </a:rPr>
            </a:br>
            <a:endParaRPr lang="en-US" dirty="0"/>
          </a:p>
        </p:txBody>
      </p:sp>
      <p:sp>
        <p:nvSpPr>
          <p:cNvPr id="3" name="Content Placeholder 2"/>
          <p:cNvSpPr>
            <a:spLocks noGrp="1"/>
          </p:cNvSpPr>
          <p:nvPr>
            <p:ph idx="1"/>
          </p:nvPr>
        </p:nvSpPr>
        <p:spPr/>
        <p:txBody>
          <a:bodyPr/>
          <a:lstStyle/>
          <a:p>
            <a:endParaRPr lang="en-US" dirty="0" smtClean="0"/>
          </a:p>
          <a:p>
            <a:endParaRPr lang="en-US" dirty="0"/>
          </a:p>
          <a:p>
            <a:r>
              <a:rPr lang="en-US" dirty="0" smtClean="0"/>
              <a:t>Demand </a:t>
            </a:r>
            <a:r>
              <a:rPr lang="en-US" dirty="0"/>
              <a:t>theory describes the relationship between the demand of consumers and their prices (Riley, 2015). </a:t>
            </a:r>
            <a:endParaRPr lang="en-US" dirty="0" smtClean="0"/>
          </a:p>
          <a:p>
            <a:endParaRPr lang="en-US" dirty="0"/>
          </a:p>
          <a:p>
            <a:r>
              <a:rPr lang="en-US" dirty="0"/>
              <a:t>This means that a customer can alter their rate of demand depending on the price of a certain product. </a:t>
            </a:r>
          </a:p>
          <a:p>
            <a:endParaRPr lang="en-US" dirty="0"/>
          </a:p>
        </p:txBody>
      </p:sp>
    </p:spTree>
    <p:extLst>
      <p:ext uri="{BB962C8B-B14F-4D97-AF65-F5344CB8AC3E}">
        <p14:creationId xmlns:p14="http://schemas.microsoft.com/office/powerpoint/2010/main" val="3304615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2133600"/>
          </a:xfrm>
        </p:spPr>
        <p:txBody>
          <a:bodyPr>
            <a:normAutofit fontScale="90000"/>
          </a:bodyPr>
          <a:lstStyle/>
          <a:p>
            <a:r>
              <a:rPr lang="en-US" dirty="0">
                <a:effectLst/>
              </a:rPr>
              <a:t>Supply Theory- Factors that cause Changes in Supply and Quantity supplied </a:t>
            </a:r>
            <a:br>
              <a:rPr lang="en-US" dirty="0">
                <a:effectLst/>
              </a:rPr>
            </a:br>
            <a:endParaRPr lang="en-US" dirty="0"/>
          </a:p>
        </p:txBody>
      </p:sp>
      <p:sp>
        <p:nvSpPr>
          <p:cNvPr id="3" name="Content Placeholder 2"/>
          <p:cNvSpPr>
            <a:spLocks noGrp="1"/>
          </p:cNvSpPr>
          <p:nvPr>
            <p:ph idx="1"/>
          </p:nvPr>
        </p:nvSpPr>
        <p:spPr/>
        <p:txBody>
          <a:bodyPr/>
          <a:lstStyle/>
          <a:p>
            <a:endParaRPr lang="en-US" dirty="0" smtClean="0"/>
          </a:p>
          <a:p>
            <a:r>
              <a:rPr lang="en-US" dirty="0" smtClean="0"/>
              <a:t>The </a:t>
            </a:r>
            <a:r>
              <a:rPr lang="en-US" dirty="0"/>
              <a:t>theory of supply states that as the price of a certain product increases in the market, so does its supply. </a:t>
            </a:r>
            <a:endParaRPr lang="en-US" dirty="0" smtClean="0"/>
          </a:p>
          <a:p>
            <a:endParaRPr lang="en-US" dirty="0"/>
          </a:p>
          <a:p>
            <a:r>
              <a:rPr lang="en-US" dirty="0"/>
              <a:t>This means that suppliers and producers tend to produce more products when their prices are high so that they may benefit fully from the demand in the market. </a:t>
            </a:r>
          </a:p>
          <a:p>
            <a:endParaRPr lang="en-US" dirty="0"/>
          </a:p>
        </p:txBody>
      </p:sp>
    </p:spTree>
    <p:extLst>
      <p:ext uri="{BB962C8B-B14F-4D97-AF65-F5344CB8AC3E}">
        <p14:creationId xmlns:p14="http://schemas.microsoft.com/office/powerpoint/2010/main" val="8556632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For instance, when a certain firm notices that a certain product’s price has increased, they tend to increase its production so that they may sell more and achieve higher profit margins. </a:t>
            </a:r>
            <a:endParaRPr lang="en-US" dirty="0" smtClean="0"/>
          </a:p>
          <a:p>
            <a:endParaRPr lang="en-US" dirty="0"/>
          </a:p>
          <a:p>
            <a:r>
              <a:rPr lang="en-US" dirty="0"/>
              <a:t>Therefore, changes in supply and quantity supplied are highly determined by the price and demand of a product in the market.</a:t>
            </a:r>
          </a:p>
          <a:p>
            <a:endParaRPr lang="en-US" dirty="0"/>
          </a:p>
        </p:txBody>
      </p:sp>
    </p:spTree>
    <p:extLst>
      <p:ext uri="{BB962C8B-B14F-4D97-AF65-F5344CB8AC3E}">
        <p14:creationId xmlns:p14="http://schemas.microsoft.com/office/powerpoint/2010/main" val="26271830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935162"/>
          </a:xfrm>
        </p:spPr>
        <p:txBody>
          <a:bodyPr>
            <a:normAutofit fontScale="90000"/>
          </a:bodyPr>
          <a:lstStyle/>
          <a:p>
            <a:r>
              <a:rPr lang="en-US" dirty="0">
                <a:effectLst/>
              </a:rPr>
              <a:t>How Changes in Supply and Demand affect Market Price and Quantity</a:t>
            </a:r>
            <a:br>
              <a:rPr lang="en-US" dirty="0">
                <a:effectLst/>
              </a:rPr>
            </a:br>
            <a:endParaRPr lang="en-US" dirty="0"/>
          </a:p>
        </p:txBody>
      </p:sp>
      <p:sp>
        <p:nvSpPr>
          <p:cNvPr id="3" name="Content Placeholder 2"/>
          <p:cNvSpPr>
            <a:spLocks noGrp="1"/>
          </p:cNvSpPr>
          <p:nvPr>
            <p:ph idx="1"/>
          </p:nvPr>
        </p:nvSpPr>
        <p:spPr/>
        <p:txBody>
          <a:bodyPr/>
          <a:lstStyle/>
          <a:p>
            <a:endParaRPr lang="en-US" dirty="0" smtClean="0"/>
          </a:p>
          <a:p>
            <a:r>
              <a:rPr lang="en-US" dirty="0" smtClean="0"/>
              <a:t>Whenever </a:t>
            </a:r>
            <a:r>
              <a:rPr lang="en-US" dirty="0"/>
              <a:t>a market is at equilibrium, there is a clear indication that the price of products also stays at equilibrium. </a:t>
            </a:r>
            <a:endParaRPr lang="en-US" dirty="0" smtClean="0"/>
          </a:p>
          <a:p>
            <a:endParaRPr lang="en-US" dirty="0"/>
          </a:p>
          <a:p>
            <a:r>
              <a:rPr lang="en-US" dirty="0"/>
              <a:t>Hence, this can be altered by the changes in supply and demand which are likely to change the price and quantity of a product as well.</a:t>
            </a:r>
          </a:p>
          <a:p>
            <a:endParaRPr lang="en-US" dirty="0"/>
          </a:p>
        </p:txBody>
      </p:sp>
    </p:spTree>
    <p:extLst>
      <p:ext uri="{BB962C8B-B14F-4D97-AF65-F5344CB8AC3E}">
        <p14:creationId xmlns:p14="http://schemas.microsoft.com/office/powerpoint/2010/main" val="29720844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This is because producers and suppliers tend to increase production of a certain product whenever its price rises (</a:t>
            </a:r>
            <a:r>
              <a:rPr lang="en-US" dirty="0" err="1"/>
              <a:t>Shailes</a:t>
            </a:r>
            <a:r>
              <a:rPr lang="en-US" dirty="0"/>
              <a:t>, 2018). </a:t>
            </a:r>
            <a:endParaRPr lang="en-US" dirty="0" smtClean="0"/>
          </a:p>
          <a:p>
            <a:endParaRPr lang="en-US" dirty="0"/>
          </a:p>
          <a:p>
            <a:r>
              <a:rPr lang="en-US" dirty="0"/>
              <a:t>This therefore affects the demand negatively as it reduces due to the high price. </a:t>
            </a:r>
            <a:endParaRPr lang="en-US" dirty="0" smtClean="0"/>
          </a:p>
          <a:p>
            <a:endParaRPr lang="en-US" dirty="0"/>
          </a:p>
          <a:p>
            <a:r>
              <a:rPr lang="en-US" dirty="0"/>
              <a:t>Most customers prefer to demand more of a product only when its price is low. </a:t>
            </a:r>
          </a:p>
          <a:p>
            <a:endParaRPr lang="en-US" dirty="0"/>
          </a:p>
        </p:txBody>
      </p:sp>
    </p:spTree>
    <p:extLst>
      <p:ext uri="{BB962C8B-B14F-4D97-AF65-F5344CB8AC3E}">
        <p14:creationId xmlns:p14="http://schemas.microsoft.com/office/powerpoint/2010/main" val="35819811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06562"/>
          </a:xfrm>
        </p:spPr>
        <p:txBody>
          <a:bodyPr>
            <a:normAutofit fontScale="90000"/>
          </a:bodyPr>
          <a:lstStyle/>
          <a:p>
            <a:r>
              <a:rPr lang="en-US" dirty="0">
                <a:effectLst/>
              </a:rPr>
              <a:t>Implications of Tax on both Supply and Demand</a:t>
            </a:r>
            <a:br>
              <a:rPr lang="en-US" dirty="0">
                <a:effectLst/>
              </a:rPr>
            </a:br>
            <a:endParaRPr lang="en-US" dirty="0"/>
          </a:p>
        </p:txBody>
      </p:sp>
      <p:sp>
        <p:nvSpPr>
          <p:cNvPr id="3" name="Content Placeholder 2"/>
          <p:cNvSpPr>
            <a:spLocks noGrp="1"/>
          </p:cNvSpPr>
          <p:nvPr>
            <p:ph idx="1"/>
          </p:nvPr>
        </p:nvSpPr>
        <p:spPr/>
        <p:txBody>
          <a:bodyPr/>
          <a:lstStyle/>
          <a:p>
            <a:r>
              <a:rPr lang="en-US" dirty="0"/>
              <a:t>High taxation by the government reduces the supply because firms find it more expensive to produce products at a high cost. </a:t>
            </a:r>
            <a:endParaRPr lang="en-US" dirty="0" smtClean="0"/>
          </a:p>
          <a:p>
            <a:endParaRPr lang="en-US" dirty="0"/>
          </a:p>
          <a:p>
            <a:r>
              <a:rPr lang="en-US" dirty="0"/>
              <a:t>Therefore, taxes usually lower both demand and supply within the market; as well alter the market equilibrium into higher prices and lower quantities of products (Humphrey, 1992). </a:t>
            </a:r>
          </a:p>
          <a:p>
            <a:endParaRPr lang="en-US" dirty="0"/>
          </a:p>
        </p:txBody>
      </p:sp>
    </p:spTree>
    <p:extLst>
      <p:ext uri="{BB962C8B-B14F-4D97-AF65-F5344CB8AC3E}">
        <p14:creationId xmlns:p14="http://schemas.microsoft.com/office/powerpoint/2010/main" val="7797772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smtClean="0"/>
          </a:p>
          <a:p>
            <a:r>
              <a:rPr lang="en-US" dirty="0" smtClean="0"/>
              <a:t>Taxation </a:t>
            </a:r>
            <a:r>
              <a:rPr lang="en-US" dirty="0"/>
              <a:t>involves the buyer and the seller to pay an amount of money responsible for the sale of the product in the market. </a:t>
            </a:r>
            <a:endParaRPr lang="en-US" dirty="0" smtClean="0"/>
          </a:p>
          <a:p>
            <a:endParaRPr lang="en-US" dirty="0"/>
          </a:p>
          <a:p>
            <a:r>
              <a:rPr lang="en-US" dirty="0"/>
              <a:t>Therefore, higher taxes lead to low demand as products become more expensive. </a:t>
            </a:r>
          </a:p>
          <a:p>
            <a:endParaRPr lang="en-US" dirty="0"/>
          </a:p>
        </p:txBody>
      </p:sp>
    </p:spTree>
    <p:extLst>
      <p:ext uri="{BB962C8B-B14F-4D97-AF65-F5344CB8AC3E}">
        <p14:creationId xmlns:p14="http://schemas.microsoft.com/office/powerpoint/2010/main" val="2525523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163762"/>
          </a:xfrm>
        </p:spPr>
        <p:txBody>
          <a:bodyPr>
            <a:normAutofit fontScale="90000"/>
          </a:bodyPr>
          <a:lstStyle/>
          <a:p>
            <a:r>
              <a:rPr lang="en-US" dirty="0">
                <a:effectLst/>
              </a:rPr>
              <a:t> Black market and Government’s Response and how the laws create Higher Risks for Suppliers</a:t>
            </a:r>
            <a:br>
              <a:rPr lang="en-US" dirty="0">
                <a:effectLst/>
              </a:rPr>
            </a:br>
            <a:endParaRPr lang="en-US" dirty="0"/>
          </a:p>
        </p:txBody>
      </p:sp>
      <p:sp>
        <p:nvSpPr>
          <p:cNvPr id="3" name="Content Placeholder 2"/>
          <p:cNvSpPr>
            <a:spLocks noGrp="1"/>
          </p:cNvSpPr>
          <p:nvPr>
            <p:ph idx="1"/>
          </p:nvPr>
        </p:nvSpPr>
        <p:spPr>
          <a:xfrm>
            <a:off x="457200" y="1905000"/>
            <a:ext cx="8229600" cy="4404360"/>
          </a:xfrm>
        </p:spPr>
        <p:txBody>
          <a:bodyPr/>
          <a:lstStyle/>
          <a:p>
            <a:endParaRPr lang="en-US" dirty="0" smtClean="0"/>
          </a:p>
          <a:p>
            <a:r>
              <a:rPr lang="en-US" dirty="0" smtClean="0"/>
              <a:t>Black </a:t>
            </a:r>
            <a:r>
              <a:rPr lang="en-US" dirty="0"/>
              <a:t>market involves the buying and selling of goods and services within the market illegally or through illegal means (Laughlin, 1981). </a:t>
            </a:r>
            <a:endParaRPr lang="en-US" dirty="0" smtClean="0"/>
          </a:p>
          <a:p>
            <a:endParaRPr lang="en-US" dirty="0"/>
          </a:p>
          <a:p>
            <a:r>
              <a:rPr lang="en-US" dirty="0"/>
              <a:t>Therefore, the government has come up with laws to counter this practice and decrease it to minimal levels.</a:t>
            </a:r>
          </a:p>
          <a:p>
            <a:endParaRPr lang="en-US" dirty="0"/>
          </a:p>
        </p:txBody>
      </p:sp>
    </p:spTree>
    <p:extLst>
      <p:ext uri="{BB962C8B-B14F-4D97-AF65-F5344CB8AC3E}">
        <p14:creationId xmlns:p14="http://schemas.microsoft.com/office/powerpoint/2010/main" val="301995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These laws do not favor the suppliers and therefore they are all under higher risks of selling goods and services under the black market perspective. </a:t>
            </a:r>
            <a:endParaRPr lang="en-US" dirty="0" smtClean="0"/>
          </a:p>
          <a:p>
            <a:endParaRPr lang="en-US" dirty="0"/>
          </a:p>
          <a:p>
            <a:r>
              <a:rPr lang="en-US" dirty="0"/>
              <a:t>Whenever a supplier is found being involved in the black market businesses, they stand a chance of being jailed and all of their goods being taken into the possession of the government (Laughlin, 1981). </a:t>
            </a:r>
          </a:p>
          <a:p>
            <a:endParaRPr lang="en-US" dirty="0"/>
          </a:p>
        </p:txBody>
      </p:sp>
    </p:spTree>
    <p:extLst>
      <p:ext uri="{BB962C8B-B14F-4D97-AF65-F5344CB8AC3E}">
        <p14:creationId xmlns:p14="http://schemas.microsoft.com/office/powerpoint/2010/main" val="820097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effectLst/>
              </a:rPr>
              <a:t>References</a:t>
            </a:r>
            <a:br>
              <a:rPr lang="en-US" dirty="0">
                <a:effectLst/>
              </a:rPr>
            </a:br>
            <a:endParaRPr lang="en-US" dirty="0"/>
          </a:p>
        </p:txBody>
      </p:sp>
      <p:sp>
        <p:nvSpPr>
          <p:cNvPr id="3" name="Content Placeholder 2"/>
          <p:cNvSpPr>
            <a:spLocks noGrp="1"/>
          </p:cNvSpPr>
          <p:nvPr>
            <p:ph idx="1"/>
          </p:nvPr>
        </p:nvSpPr>
        <p:spPr/>
        <p:txBody>
          <a:bodyPr>
            <a:normAutofit lnSpcReduction="10000"/>
          </a:bodyPr>
          <a:lstStyle/>
          <a:p>
            <a:r>
              <a:rPr lang="en-US" dirty="0"/>
              <a:t>Humphrey, T. M. (1992). “</a:t>
            </a:r>
            <a:r>
              <a:rPr lang="en-US" dirty="0" err="1"/>
              <a:t>Marshallian</a:t>
            </a:r>
            <a:r>
              <a:rPr lang="en-US" dirty="0"/>
              <a:t> Cross Diagrams and Their Uses before Alfred Marshall.” </a:t>
            </a:r>
            <a:r>
              <a:rPr lang="en-US" i="1" dirty="0"/>
              <a:t>Economics Review. </a:t>
            </a:r>
            <a:endParaRPr lang="en-US" dirty="0"/>
          </a:p>
          <a:p>
            <a:r>
              <a:rPr lang="en-US" dirty="0" err="1"/>
              <a:t>Kirzner</a:t>
            </a:r>
            <a:r>
              <a:rPr lang="en-US" dirty="0"/>
              <a:t>, I. M. (1963). “Market Theory and the Price System.” </a:t>
            </a:r>
            <a:r>
              <a:rPr lang="en-US" i="1" dirty="0"/>
              <a:t>Liberty Fund.</a:t>
            </a:r>
            <a:endParaRPr lang="en-US" dirty="0"/>
          </a:p>
          <a:p>
            <a:r>
              <a:rPr lang="en-US" dirty="0"/>
              <a:t>Laughlin, B. (1981). “Black Markets around the World.” </a:t>
            </a:r>
            <a:r>
              <a:rPr lang="en-US" i="1" dirty="0"/>
              <a:t>Loom Panics Unlimited.</a:t>
            </a:r>
            <a:endParaRPr lang="en-US" dirty="0"/>
          </a:p>
          <a:p>
            <a:r>
              <a:rPr lang="en-US" dirty="0"/>
              <a:t>Riley, G. (2015). “Theory of Supply.” </a:t>
            </a:r>
            <a:r>
              <a:rPr lang="en-US" i="1" dirty="0"/>
              <a:t>Economics. </a:t>
            </a:r>
            <a:endParaRPr lang="en-US" dirty="0"/>
          </a:p>
          <a:p>
            <a:r>
              <a:rPr lang="en-US" dirty="0" err="1"/>
              <a:t>Shailes</a:t>
            </a:r>
            <a:r>
              <a:rPr lang="en-US" dirty="0"/>
              <a:t>, K. (2018). “Top 14 Contributions of Alfred Marshall to Economics.” </a:t>
            </a:r>
            <a:r>
              <a:rPr lang="en-US" i="1" dirty="0"/>
              <a:t>Economics Discussion.</a:t>
            </a:r>
            <a:endParaRPr lang="en-US" dirty="0"/>
          </a:p>
          <a:p>
            <a:endParaRPr lang="en-US" dirty="0"/>
          </a:p>
        </p:txBody>
      </p:sp>
    </p:spTree>
    <p:extLst>
      <p:ext uri="{BB962C8B-B14F-4D97-AF65-F5344CB8AC3E}">
        <p14:creationId xmlns:p14="http://schemas.microsoft.com/office/powerpoint/2010/main" val="255066189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16</TotalTime>
  <Words>1015</Words>
  <Application>Microsoft Office PowerPoint</Application>
  <PresentationFormat>On-screen Show (4:3)</PresentationFormat>
  <Paragraphs>73</Paragraphs>
  <Slides>14</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Book Antiqua</vt:lpstr>
      <vt:lpstr>Calibri</vt:lpstr>
      <vt:lpstr>Lucida Sans</vt:lpstr>
      <vt:lpstr>Wingdings</vt:lpstr>
      <vt:lpstr>Wingdings 2</vt:lpstr>
      <vt:lpstr>Wingdings 3</vt:lpstr>
      <vt:lpstr>Apex</vt:lpstr>
      <vt:lpstr>Supply and demand</vt:lpstr>
      <vt:lpstr>Market Theory - Alfred Marshall (1842-1924)  </vt:lpstr>
      <vt:lpstr>PowerPoint Presentation</vt:lpstr>
      <vt:lpstr>PowerPoint Presentation</vt:lpstr>
      <vt:lpstr>Demand Theory- Factors that cause Changes in Demand and Quantity demanded </vt:lpstr>
      <vt:lpstr>Supply Theory- Factors that cause Changes in Supply and Quantity supplied  </vt:lpstr>
      <vt:lpstr>PowerPoint Presentation</vt:lpstr>
      <vt:lpstr>How Changes in Supply and Demand affect Market Price and Quantity </vt:lpstr>
      <vt:lpstr>PowerPoint Presentation</vt:lpstr>
      <vt:lpstr>Implications of Tax on both Supply and Demand </vt:lpstr>
      <vt:lpstr>PowerPoint Presentation</vt:lpstr>
      <vt:lpstr> Black market and Government’s Response and how the laws create Higher Risks for Suppliers </vt:lpstr>
      <vt:lpstr>PowerPoint Presentation</vt:lpstr>
      <vt:lpstr>References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Supply and demand</dc:title>
  <dc:creator>Hellen</dc:creator>
  <cp:lastModifiedBy>John</cp:lastModifiedBy>
  <cp:revision>2</cp:revision>
  <dcterms:created xsi:type="dcterms:W3CDTF">2018-01-22T11:29:59Z</dcterms:created>
  <dcterms:modified xsi:type="dcterms:W3CDTF">2018-01-22T12:03:09Z</dcterms:modified>
</cp:coreProperties>
</file>